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g" ContentType="image/jpeg"/>
  <Default Extension="jpg_fit=scale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89" r:id="rId3"/>
    <p:sldId id="267" r:id="rId4"/>
    <p:sldId id="271" r:id="rId5"/>
    <p:sldId id="272" r:id="rId6"/>
    <p:sldId id="277" r:id="rId7"/>
    <p:sldId id="290" r:id="rId8"/>
    <p:sldId id="273" r:id="rId9"/>
    <p:sldId id="274" r:id="rId10"/>
    <p:sldId id="283" r:id="rId11"/>
    <p:sldId id="291" r:id="rId12"/>
    <p:sldId id="292" r:id="rId13"/>
    <p:sldId id="296" r:id="rId14"/>
    <p:sldId id="298" r:id="rId15"/>
    <p:sldId id="299" r:id="rId16"/>
    <p:sldId id="260" r:id="rId17"/>
    <p:sldId id="258" r:id="rId18"/>
    <p:sldId id="278" r:id="rId19"/>
    <p:sldId id="293" r:id="rId20"/>
    <p:sldId id="262" r:id="rId21"/>
    <p:sldId id="294" r:id="rId22"/>
    <p:sldId id="261" r:id="rId23"/>
    <p:sldId id="297" r:id="rId24"/>
    <p:sldId id="295" r:id="rId25"/>
    <p:sldId id="269" r:id="rId26"/>
    <p:sldId id="276" r:id="rId27"/>
    <p:sldId id="281" r:id="rId28"/>
    <p:sldId id="27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riramya kannepalli" initials="sk" lastIdx="1" clrIdx="0">
    <p:extLst>
      <p:ext uri="{19B8F6BF-5375-455C-9EA6-DF929625EA0E}">
        <p15:presenceInfo xmlns:p15="http://schemas.microsoft.com/office/powerpoint/2012/main" userId="02e50d6f89418da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072730-CEE0-40AC-8188-47A31B334C93}" v="10" dt="2019-08-21T22:59:48.2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38" autoAdjust="0"/>
    <p:restoredTop sz="94660"/>
  </p:normalViewPr>
  <p:slideViewPr>
    <p:cSldViewPr snapToGrid="0">
      <p:cViewPr varScale="1">
        <p:scale>
          <a:sx n="68" d="100"/>
          <a:sy n="68" d="100"/>
        </p:scale>
        <p:origin x="1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iramya kannepalli" userId="02e50d6f89418da9" providerId="LiveId" clId="{F37AA3AC-AC0E-4B58-BBAC-8958DE1D8B9B}"/>
    <pc:docChg chg="custSel addSld delSld modSld sldOrd">
      <pc:chgData name="sriramya kannepalli" userId="02e50d6f89418da9" providerId="LiveId" clId="{F37AA3AC-AC0E-4B58-BBAC-8958DE1D8B9B}" dt="2019-08-21T22:59:48.226" v="50"/>
      <pc:docMkLst>
        <pc:docMk/>
      </pc:docMkLst>
      <pc:sldChg chg="add">
        <pc:chgData name="sriramya kannepalli" userId="02e50d6f89418da9" providerId="LiveId" clId="{F37AA3AC-AC0E-4B58-BBAC-8958DE1D8B9B}" dt="2019-08-21T22:59:14.851" v="48"/>
        <pc:sldMkLst>
          <pc:docMk/>
          <pc:sldMk cId="2136370101" sldId="261"/>
        </pc:sldMkLst>
      </pc:sldChg>
      <pc:sldChg chg="add del">
        <pc:chgData name="sriramya kannepalli" userId="02e50d6f89418da9" providerId="LiveId" clId="{F37AA3AC-AC0E-4B58-BBAC-8958DE1D8B9B}" dt="2019-08-21T22:59:07.136" v="47" actId="2696"/>
        <pc:sldMkLst>
          <pc:docMk/>
          <pc:sldMk cId="3178918238" sldId="261"/>
        </pc:sldMkLst>
      </pc:sldChg>
      <pc:sldChg chg="add del">
        <pc:chgData name="sriramya kannepalli" userId="02e50d6f89418da9" providerId="LiveId" clId="{F37AA3AC-AC0E-4B58-BBAC-8958DE1D8B9B}" dt="2019-08-21T22:59:07.120" v="46" actId="2696"/>
        <pc:sldMkLst>
          <pc:docMk/>
          <pc:sldMk cId="628040353" sldId="262"/>
        </pc:sldMkLst>
      </pc:sldChg>
      <pc:sldChg chg="add ord">
        <pc:chgData name="sriramya kannepalli" userId="02e50d6f89418da9" providerId="LiveId" clId="{F37AA3AC-AC0E-4B58-BBAC-8958DE1D8B9B}" dt="2019-08-21T22:59:48.226" v="50"/>
        <pc:sldMkLst>
          <pc:docMk/>
          <pc:sldMk cId="3498807271" sldId="262"/>
        </pc:sldMkLst>
      </pc:sldChg>
      <pc:sldChg chg="addSp delSp modSp">
        <pc:chgData name="sriramya kannepalli" userId="02e50d6f89418da9" providerId="LiveId" clId="{F37AA3AC-AC0E-4B58-BBAC-8958DE1D8B9B}" dt="2019-08-21T21:33:44.604" v="44" actId="14100"/>
        <pc:sldMkLst>
          <pc:docMk/>
          <pc:sldMk cId="3893948286" sldId="277"/>
        </pc:sldMkLst>
        <pc:graphicFrameChg chg="mod">
          <ac:chgData name="sriramya kannepalli" userId="02e50d6f89418da9" providerId="LiveId" clId="{F37AA3AC-AC0E-4B58-BBAC-8958DE1D8B9B}" dt="2019-08-21T21:31:06.319" v="29" actId="1076"/>
          <ac:graphicFrameMkLst>
            <pc:docMk/>
            <pc:sldMk cId="3893948286" sldId="277"/>
            <ac:graphicFrameMk id="4" creationId="{EEAE2C4B-8F8E-4FAA-B3B3-F9D06B06AE06}"/>
          </ac:graphicFrameMkLst>
        </pc:graphicFrameChg>
        <pc:picChg chg="mod">
          <ac:chgData name="sriramya kannepalli" userId="02e50d6f89418da9" providerId="LiveId" clId="{F37AA3AC-AC0E-4B58-BBAC-8958DE1D8B9B}" dt="2019-08-21T21:31:03.903" v="28" actId="1076"/>
          <ac:picMkLst>
            <pc:docMk/>
            <pc:sldMk cId="3893948286" sldId="277"/>
            <ac:picMk id="3" creationId="{18DCC27C-A825-4555-99CD-4E27D0FA351C}"/>
          </ac:picMkLst>
        </pc:picChg>
        <pc:picChg chg="add del">
          <ac:chgData name="sriramya kannepalli" userId="02e50d6f89418da9" providerId="LiveId" clId="{F37AA3AC-AC0E-4B58-BBAC-8958DE1D8B9B}" dt="2019-08-21T21:31:13.940" v="31" actId="478"/>
          <ac:picMkLst>
            <pc:docMk/>
            <pc:sldMk cId="3893948286" sldId="277"/>
            <ac:picMk id="5" creationId="{F6AF6763-AE3D-45FD-80FA-AC74EF85689C}"/>
          </ac:picMkLst>
        </pc:picChg>
        <pc:picChg chg="add mod">
          <ac:chgData name="sriramya kannepalli" userId="02e50d6f89418da9" providerId="LiveId" clId="{F37AA3AC-AC0E-4B58-BBAC-8958DE1D8B9B}" dt="2019-08-21T21:33:44.604" v="44" actId="14100"/>
          <ac:picMkLst>
            <pc:docMk/>
            <pc:sldMk cId="3893948286" sldId="277"/>
            <ac:picMk id="6" creationId="{05A10248-C7B8-4FA3-A256-FD6F5F0806B1}"/>
          </ac:picMkLst>
        </pc:picChg>
        <pc:picChg chg="add mod">
          <ac:chgData name="sriramya kannepalli" userId="02e50d6f89418da9" providerId="LiveId" clId="{F37AA3AC-AC0E-4B58-BBAC-8958DE1D8B9B}" dt="2019-08-21T21:33:26.940" v="39" actId="1076"/>
          <ac:picMkLst>
            <pc:docMk/>
            <pc:sldMk cId="3893948286" sldId="277"/>
            <ac:picMk id="7" creationId="{36722FFB-1D3D-405C-B6AD-C22A88ED95FF}"/>
          </ac:picMkLst>
        </pc:picChg>
      </pc:sldChg>
      <pc:sldChg chg="addSp modSp addCm delCm">
        <pc:chgData name="sriramya kannepalli" userId="02e50d6f89418da9" providerId="LiveId" clId="{F37AA3AC-AC0E-4B58-BBAC-8958DE1D8B9B}" dt="2019-08-21T21:28:44.556" v="26" actId="1592"/>
        <pc:sldMkLst>
          <pc:docMk/>
          <pc:sldMk cId="1506063801" sldId="290"/>
        </pc:sldMkLst>
        <pc:spChg chg="add mod">
          <ac:chgData name="sriramya kannepalli" userId="02e50d6f89418da9" providerId="LiveId" clId="{F37AA3AC-AC0E-4B58-BBAC-8958DE1D8B9B}" dt="2019-08-21T21:27:37.314" v="22" actId="20577"/>
          <ac:spMkLst>
            <pc:docMk/>
            <pc:sldMk cId="1506063801" sldId="290"/>
            <ac:spMk id="9" creationId="{4AE55DE0-AFFE-4CFA-8D80-BAC98C2B8A40}"/>
          </ac:spMkLst>
        </pc:spChg>
        <pc:cxnChg chg="add mod">
          <ac:chgData name="sriramya kannepalli" userId="02e50d6f89418da9" providerId="LiveId" clId="{F37AA3AC-AC0E-4B58-BBAC-8958DE1D8B9B}" dt="2019-08-21T21:28:23.557" v="25" actId="1582"/>
          <ac:cxnSpMkLst>
            <pc:docMk/>
            <pc:sldMk cId="1506063801" sldId="290"/>
            <ac:cxnSpMk id="13" creationId="{8E2C1C71-7CD2-477B-AE08-64AF7530A111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23CEF1-56FE-4CEB-8E37-31B43BA28C0F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E524C77-B53F-4915-BE16-DABAB84DE45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Convert addresses </a:t>
          </a:r>
          <a:r>
            <a:rPr lang="en-US" dirty="0"/>
            <a:t>into their equivalent </a:t>
          </a:r>
          <a:r>
            <a:rPr lang="en-US" b="1" dirty="0"/>
            <a:t>latitude and longitude values</a:t>
          </a:r>
          <a:endParaRPr lang="en-US" dirty="0"/>
        </a:p>
      </dgm:t>
    </dgm:pt>
    <dgm:pt modelId="{9287FE50-664C-4BDD-BF70-99832B96F597}" type="parTrans" cxnId="{9B29E054-DAA6-47DF-A284-3AD58F2A98A1}">
      <dgm:prSet/>
      <dgm:spPr/>
      <dgm:t>
        <a:bodyPr/>
        <a:lstStyle/>
        <a:p>
          <a:endParaRPr lang="en-US"/>
        </a:p>
      </dgm:t>
    </dgm:pt>
    <dgm:pt modelId="{6F6EC35C-7ABB-4CE6-BE23-B93CA1BA30E3}" type="sibTrans" cxnId="{9B29E054-DAA6-47DF-A284-3AD58F2A98A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8EE439B-AD06-4988-8D22-AA18BE3D22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Location Data Providers - Foursquare API </a:t>
          </a:r>
          <a:r>
            <a:rPr lang="en-US" dirty="0"/>
            <a:t>to explore Neighborhoods</a:t>
          </a:r>
        </a:p>
      </dgm:t>
    </dgm:pt>
    <dgm:pt modelId="{0FE22BEE-A421-4F2E-B51E-559D38BCCF7D}" type="parTrans" cxnId="{D47B3E71-BFCE-4596-8CFE-643B67AAA8B4}">
      <dgm:prSet/>
      <dgm:spPr/>
      <dgm:t>
        <a:bodyPr/>
        <a:lstStyle/>
        <a:p>
          <a:endParaRPr lang="en-US"/>
        </a:p>
      </dgm:t>
    </dgm:pt>
    <dgm:pt modelId="{A2E66A14-9526-4CE6-8961-F3F5E02B4194}" type="sibTrans" cxnId="{D47B3E71-BFCE-4596-8CFE-643B67AAA8B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98AAE18-09AC-43DC-89E4-4C53EB3BF1F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K-means clustering algorithm</a:t>
          </a:r>
          <a:endParaRPr lang="en-US" dirty="0"/>
        </a:p>
      </dgm:t>
    </dgm:pt>
    <dgm:pt modelId="{22D783A9-04CA-4EA7-8FF6-E4590949E42B}" type="parTrans" cxnId="{F6FFBF26-123B-4EC8-8F03-3D8E910F31F5}">
      <dgm:prSet/>
      <dgm:spPr/>
      <dgm:t>
        <a:bodyPr/>
        <a:lstStyle/>
        <a:p>
          <a:endParaRPr lang="en-US"/>
        </a:p>
      </dgm:t>
    </dgm:pt>
    <dgm:pt modelId="{F2BEEF48-CEB0-447D-9B24-F2C397106A6A}" type="sibTrans" cxnId="{F6FFBF26-123B-4EC8-8F03-3D8E910F31F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018786B-1E21-424C-B4A7-C41CCB80A3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Folium library</a:t>
          </a:r>
          <a:r>
            <a:rPr lang="en-US" dirty="0"/>
            <a:t> to visualize the neighborhoods of Manhattan City and their emerging clusters</a:t>
          </a:r>
        </a:p>
      </dgm:t>
    </dgm:pt>
    <dgm:pt modelId="{81E76DE7-7168-4717-8DF6-A45636CDB42E}" type="parTrans" cxnId="{3315BEF4-42FF-4126-93DB-27837A6FDEC9}">
      <dgm:prSet/>
      <dgm:spPr/>
      <dgm:t>
        <a:bodyPr/>
        <a:lstStyle/>
        <a:p>
          <a:endParaRPr lang="en-US"/>
        </a:p>
      </dgm:t>
    </dgm:pt>
    <dgm:pt modelId="{4BA90813-9C52-4352-A17B-C00617EEBD4F}" type="sibTrans" cxnId="{3315BEF4-42FF-4126-93DB-27837A6FDEC9}">
      <dgm:prSet/>
      <dgm:spPr/>
      <dgm:t>
        <a:bodyPr/>
        <a:lstStyle/>
        <a:p>
          <a:endParaRPr lang="en-US"/>
        </a:p>
      </dgm:t>
    </dgm:pt>
    <dgm:pt modelId="{8ED811ED-1A3A-423A-9F98-2357F076A5D9}" type="pres">
      <dgm:prSet presAssocID="{3C23CEF1-56FE-4CEB-8E37-31B43BA28C0F}" presName="root" presStyleCnt="0">
        <dgm:presLayoutVars>
          <dgm:dir/>
          <dgm:resizeHandles val="exact"/>
        </dgm:presLayoutVars>
      </dgm:prSet>
      <dgm:spPr/>
    </dgm:pt>
    <dgm:pt modelId="{A72A7AC7-AEF0-4AA2-BC33-50B80F4AD015}" type="pres">
      <dgm:prSet presAssocID="{3C23CEF1-56FE-4CEB-8E37-31B43BA28C0F}" presName="container" presStyleCnt="0">
        <dgm:presLayoutVars>
          <dgm:dir/>
          <dgm:resizeHandles val="exact"/>
        </dgm:presLayoutVars>
      </dgm:prSet>
      <dgm:spPr/>
    </dgm:pt>
    <dgm:pt modelId="{5CE450AA-7B10-40AA-A521-74FDF1F80D65}" type="pres">
      <dgm:prSet presAssocID="{8E524C77-B53F-4915-BE16-DABAB84DE45C}" presName="compNode" presStyleCnt="0"/>
      <dgm:spPr/>
    </dgm:pt>
    <dgm:pt modelId="{021D5A2C-C7D5-4B77-B1B2-7476C016F77D}" type="pres">
      <dgm:prSet presAssocID="{8E524C77-B53F-4915-BE16-DABAB84DE45C}" presName="iconBgRect" presStyleLbl="bgShp" presStyleIdx="0" presStyleCnt="4"/>
      <dgm:spPr/>
    </dgm:pt>
    <dgm:pt modelId="{4C28269C-248A-4B49-9005-6CB87451F7B8}" type="pres">
      <dgm:prSet presAssocID="{8E524C77-B53F-4915-BE16-DABAB84DE45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18748B51-EC64-43E9-A4F6-FED385BB8538}" type="pres">
      <dgm:prSet presAssocID="{8E524C77-B53F-4915-BE16-DABAB84DE45C}" presName="spaceRect" presStyleCnt="0"/>
      <dgm:spPr/>
    </dgm:pt>
    <dgm:pt modelId="{EE35BD5B-524A-41BF-8FBB-CA7F5FE1F043}" type="pres">
      <dgm:prSet presAssocID="{8E524C77-B53F-4915-BE16-DABAB84DE45C}" presName="textRect" presStyleLbl="revTx" presStyleIdx="0" presStyleCnt="4">
        <dgm:presLayoutVars>
          <dgm:chMax val="1"/>
          <dgm:chPref val="1"/>
        </dgm:presLayoutVars>
      </dgm:prSet>
      <dgm:spPr/>
    </dgm:pt>
    <dgm:pt modelId="{049E6D59-55EA-43AE-9160-8873FB9661C3}" type="pres">
      <dgm:prSet presAssocID="{6F6EC35C-7ABB-4CE6-BE23-B93CA1BA30E3}" presName="sibTrans" presStyleLbl="sibTrans2D1" presStyleIdx="0" presStyleCnt="0"/>
      <dgm:spPr/>
    </dgm:pt>
    <dgm:pt modelId="{16FE1618-AEEE-4CFD-9BF7-C4E257EE7FFC}" type="pres">
      <dgm:prSet presAssocID="{88EE439B-AD06-4988-8D22-AA18BE3D225B}" presName="compNode" presStyleCnt="0"/>
      <dgm:spPr/>
    </dgm:pt>
    <dgm:pt modelId="{665E8A80-8972-4CA0-B102-CAB8FA4B52E3}" type="pres">
      <dgm:prSet presAssocID="{88EE439B-AD06-4988-8D22-AA18BE3D225B}" presName="iconBgRect" presStyleLbl="bgShp" presStyleIdx="1" presStyleCnt="4"/>
      <dgm:spPr/>
    </dgm:pt>
    <dgm:pt modelId="{2AEC9C90-681F-4658-91CC-CC9FC2D2B7E9}" type="pres">
      <dgm:prSet presAssocID="{88EE439B-AD06-4988-8D22-AA18BE3D225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9E3FB0C9-D08B-48FA-BAEE-2EA2A481A602}" type="pres">
      <dgm:prSet presAssocID="{88EE439B-AD06-4988-8D22-AA18BE3D225B}" presName="spaceRect" presStyleCnt="0"/>
      <dgm:spPr/>
    </dgm:pt>
    <dgm:pt modelId="{2E79DF1B-2A7A-4B2A-BA92-A687702AF92F}" type="pres">
      <dgm:prSet presAssocID="{88EE439B-AD06-4988-8D22-AA18BE3D225B}" presName="textRect" presStyleLbl="revTx" presStyleIdx="1" presStyleCnt="4">
        <dgm:presLayoutVars>
          <dgm:chMax val="1"/>
          <dgm:chPref val="1"/>
        </dgm:presLayoutVars>
      </dgm:prSet>
      <dgm:spPr/>
    </dgm:pt>
    <dgm:pt modelId="{A9F7B9F7-F3A2-43E4-8472-4F1EABBD1ECE}" type="pres">
      <dgm:prSet presAssocID="{A2E66A14-9526-4CE6-8961-F3F5E02B4194}" presName="sibTrans" presStyleLbl="sibTrans2D1" presStyleIdx="0" presStyleCnt="0"/>
      <dgm:spPr/>
    </dgm:pt>
    <dgm:pt modelId="{42794978-0A22-4C1E-8A66-DBCE0B9884AF}" type="pres">
      <dgm:prSet presAssocID="{A98AAE18-09AC-43DC-89E4-4C53EB3BF1F5}" presName="compNode" presStyleCnt="0"/>
      <dgm:spPr/>
    </dgm:pt>
    <dgm:pt modelId="{D249D025-8AF6-45C7-A55B-9E4D0A2EEA45}" type="pres">
      <dgm:prSet presAssocID="{A98AAE18-09AC-43DC-89E4-4C53EB3BF1F5}" presName="iconBgRect" presStyleLbl="bgShp" presStyleIdx="2" presStyleCnt="4"/>
      <dgm:spPr/>
    </dgm:pt>
    <dgm:pt modelId="{194B4A6B-29F6-4E7B-9316-F755F2AF45BD}" type="pres">
      <dgm:prSet presAssocID="{A98AAE18-09AC-43DC-89E4-4C53EB3BF1F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0C5B49B-DEC5-4AC8-85B7-D8794BB36640}" type="pres">
      <dgm:prSet presAssocID="{A98AAE18-09AC-43DC-89E4-4C53EB3BF1F5}" presName="spaceRect" presStyleCnt="0"/>
      <dgm:spPr/>
    </dgm:pt>
    <dgm:pt modelId="{6A5AA950-C388-42A0-AD31-D1131EF82BA1}" type="pres">
      <dgm:prSet presAssocID="{A98AAE18-09AC-43DC-89E4-4C53EB3BF1F5}" presName="textRect" presStyleLbl="revTx" presStyleIdx="2" presStyleCnt="4">
        <dgm:presLayoutVars>
          <dgm:chMax val="1"/>
          <dgm:chPref val="1"/>
        </dgm:presLayoutVars>
      </dgm:prSet>
      <dgm:spPr/>
    </dgm:pt>
    <dgm:pt modelId="{8B84A2EB-9D8B-47A5-9ECE-A246F8C12EF2}" type="pres">
      <dgm:prSet presAssocID="{F2BEEF48-CEB0-447D-9B24-F2C397106A6A}" presName="sibTrans" presStyleLbl="sibTrans2D1" presStyleIdx="0" presStyleCnt="0"/>
      <dgm:spPr/>
    </dgm:pt>
    <dgm:pt modelId="{2A79A55B-9CC2-45C4-AD57-C05504F09EFF}" type="pres">
      <dgm:prSet presAssocID="{0018786B-1E21-424C-B4A7-C41CCB80A317}" presName="compNode" presStyleCnt="0"/>
      <dgm:spPr/>
    </dgm:pt>
    <dgm:pt modelId="{90B56CC7-171D-433D-A830-9D219D0CA937}" type="pres">
      <dgm:prSet presAssocID="{0018786B-1E21-424C-B4A7-C41CCB80A317}" presName="iconBgRect" presStyleLbl="bgShp" presStyleIdx="3" presStyleCnt="4"/>
      <dgm:spPr/>
    </dgm:pt>
    <dgm:pt modelId="{09A8A48A-1ECA-483B-84BE-2038D1FAD13A}" type="pres">
      <dgm:prSet presAssocID="{0018786B-1E21-424C-B4A7-C41CCB80A31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A4E3586A-D15B-4B26-B137-4C11405F564D}" type="pres">
      <dgm:prSet presAssocID="{0018786B-1E21-424C-B4A7-C41CCB80A317}" presName="spaceRect" presStyleCnt="0"/>
      <dgm:spPr/>
    </dgm:pt>
    <dgm:pt modelId="{068F3540-89DD-400C-BD46-A21D142B16DB}" type="pres">
      <dgm:prSet presAssocID="{0018786B-1E21-424C-B4A7-C41CCB80A31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A960A1F-9179-409F-A207-F24E240FF252}" type="presOf" srcId="{A2E66A14-9526-4CE6-8961-F3F5E02B4194}" destId="{A9F7B9F7-F3A2-43E4-8472-4F1EABBD1ECE}" srcOrd="0" destOrd="0" presId="urn:microsoft.com/office/officeart/2018/2/layout/IconCircleList"/>
    <dgm:cxn modelId="{1F3A8F24-E021-41BD-A71C-34847C1DDB7F}" type="presOf" srcId="{88EE439B-AD06-4988-8D22-AA18BE3D225B}" destId="{2E79DF1B-2A7A-4B2A-BA92-A687702AF92F}" srcOrd="0" destOrd="0" presId="urn:microsoft.com/office/officeart/2018/2/layout/IconCircleList"/>
    <dgm:cxn modelId="{F6FFBF26-123B-4EC8-8F03-3D8E910F31F5}" srcId="{3C23CEF1-56FE-4CEB-8E37-31B43BA28C0F}" destId="{A98AAE18-09AC-43DC-89E4-4C53EB3BF1F5}" srcOrd="2" destOrd="0" parTransId="{22D783A9-04CA-4EA7-8FF6-E4590949E42B}" sibTransId="{F2BEEF48-CEB0-447D-9B24-F2C397106A6A}"/>
    <dgm:cxn modelId="{E3B1033F-110A-4B1E-BFB4-9F90D4A363EE}" type="presOf" srcId="{6F6EC35C-7ABB-4CE6-BE23-B93CA1BA30E3}" destId="{049E6D59-55EA-43AE-9160-8873FB9661C3}" srcOrd="0" destOrd="0" presId="urn:microsoft.com/office/officeart/2018/2/layout/IconCircleList"/>
    <dgm:cxn modelId="{1C1FCD69-88ED-48D9-AC39-37FA2BDD268F}" type="presOf" srcId="{0018786B-1E21-424C-B4A7-C41CCB80A317}" destId="{068F3540-89DD-400C-BD46-A21D142B16DB}" srcOrd="0" destOrd="0" presId="urn:microsoft.com/office/officeart/2018/2/layout/IconCircleList"/>
    <dgm:cxn modelId="{A864E14D-6548-440B-84AA-6E5CCFC01D77}" type="presOf" srcId="{F2BEEF48-CEB0-447D-9B24-F2C397106A6A}" destId="{8B84A2EB-9D8B-47A5-9ECE-A246F8C12EF2}" srcOrd="0" destOrd="0" presId="urn:microsoft.com/office/officeart/2018/2/layout/IconCircleList"/>
    <dgm:cxn modelId="{D47B3E71-BFCE-4596-8CFE-643B67AAA8B4}" srcId="{3C23CEF1-56FE-4CEB-8E37-31B43BA28C0F}" destId="{88EE439B-AD06-4988-8D22-AA18BE3D225B}" srcOrd="1" destOrd="0" parTransId="{0FE22BEE-A421-4F2E-B51E-559D38BCCF7D}" sibTransId="{A2E66A14-9526-4CE6-8961-F3F5E02B4194}"/>
    <dgm:cxn modelId="{9B29E054-DAA6-47DF-A284-3AD58F2A98A1}" srcId="{3C23CEF1-56FE-4CEB-8E37-31B43BA28C0F}" destId="{8E524C77-B53F-4915-BE16-DABAB84DE45C}" srcOrd="0" destOrd="0" parTransId="{9287FE50-664C-4BDD-BF70-99832B96F597}" sibTransId="{6F6EC35C-7ABB-4CE6-BE23-B93CA1BA30E3}"/>
    <dgm:cxn modelId="{F93361AA-F791-44C5-AB39-F945ADAFBD75}" type="presOf" srcId="{A98AAE18-09AC-43DC-89E4-4C53EB3BF1F5}" destId="{6A5AA950-C388-42A0-AD31-D1131EF82BA1}" srcOrd="0" destOrd="0" presId="urn:microsoft.com/office/officeart/2018/2/layout/IconCircleList"/>
    <dgm:cxn modelId="{F56FBFB7-E774-4664-9403-122AFFB80913}" type="presOf" srcId="{3C23CEF1-56FE-4CEB-8E37-31B43BA28C0F}" destId="{8ED811ED-1A3A-423A-9F98-2357F076A5D9}" srcOrd="0" destOrd="0" presId="urn:microsoft.com/office/officeart/2018/2/layout/IconCircleList"/>
    <dgm:cxn modelId="{0385F3CB-6AA1-49B2-AB3C-7EDD1D5E2A8F}" type="presOf" srcId="{8E524C77-B53F-4915-BE16-DABAB84DE45C}" destId="{EE35BD5B-524A-41BF-8FBB-CA7F5FE1F043}" srcOrd="0" destOrd="0" presId="urn:microsoft.com/office/officeart/2018/2/layout/IconCircleList"/>
    <dgm:cxn modelId="{3315BEF4-42FF-4126-93DB-27837A6FDEC9}" srcId="{3C23CEF1-56FE-4CEB-8E37-31B43BA28C0F}" destId="{0018786B-1E21-424C-B4A7-C41CCB80A317}" srcOrd="3" destOrd="0" parTransId="{81E76DE7-7168-4717-8DF6-A45636CDB42E}" sibTransId="{4BA90813-9C52-4352-A17B-C00617EEBD4F}"/>
    <dgm:cxn modelId="{AAE9458C-A858-463D-86B0-F0E212C9FE58}" type="presParOf" srcId="{8ED811ED-1A3A-423A-9F98-2357F076A5D9}" destId="{A72A7AC7-AEF0-4AA2-BC33-50B80F4AD015}" srcOrd="0" destOrd="0" presId="urn:microsoft.com/office/officeart/2018/2/layout/IconCircleList"/>
    <dgm:cxn modelId="{DC1D44C5-DA69-4C4A-BF3F-D4E474794575}" type="presParOf" srcId="{A72A7AC7-AEF0-4AA2-BC33-50B80F4AD015}" destId="{5CE450AA-7B10-40AA-A521-74FDF1F80D65}" srcOrd="0" destOrd="0" presId="urn:microsoft.com/office/officeart/2018/2/layout/IconCircleList"/>
    <dgm:cxn modelId="{7936740F-F070-4FB6-B405-E499DD06DC82}" type="presParOf" srcId="{5CE450AA-7B10-40AA-A521-74FDF1F80D65}" destId="{021D5A2C-C7D5-4B77-B1B2-7476C016F77D}" srcOrd="0" destOrd="0" presId="urn:microsoft.com/office/officeart/2018/2/layout/IconCircleList"/>
    <dgm:cxn modelId="{80FAF154-13E4-4E89-9C91-5D5BB554038D}" type="presParOf" srcId="{5CE450AA-7B10-40AA-A521-74FDF1F80D65}" destId="{4C28269C-248A-4B49-9005-6CB87451F7B8}" srcOrd="1" destOrd="0" presId="urn:microsoft.com/office/officeart/2018/2/layout/IconCircleList"/>
    <dgm:cxn modelId="{9F5AE71A-8F4A-43BD-98B5-3FAF6E335593}" type="presParOf" srcId="{5CE450AA-7B10-40AA-A521-74FDF1F80D65}" destId="{18748B51-EC64-43E9-A4F6-FED385BB8538}" srcOrd="2" destOrd="0" presId="urn:microsoft.com/office/officeart/2018/2/layout/IconCircleList"/>
    <dgm:cxn modelId="{C7D01E98-D7C7-4293-9763-2CD4D08B10A9}" type="presParOf" srcId="{5CE450AA-7B10-40AA-A521-74FDF1F80D65}" destId="{EE35BD5B-524A-41BF-8FBB-CA7F5FE1F043}" srcOrd="3" destOrd="0" presId="urn:microsoft.com/office/officeart/2018/2/layout/IconCircleList"/>
    <dgm:cxn modelId="{943132CB-0F58-4733-ADF7-48DC7BCC3AA2}" type="presParOf" srcId="{A72A7AC7-AEF0-4AA2-BC33-50B80F4AD015}" destId="{049E6D59-55EA-43AE-9160-8873FB9661C3}" srcOrd="1" destOrd="0" presId="urn:microsoft.com/office/officeart/2018/2/layout/IconCircleList"/>
    <dgm:cxn modelId="{7A1631E5-4409-4F9E-AC49-25D015E346CE}" type="presParOf" srcId="{A72A7AC7-AEF0-4AA2-BC33-50B80F4AD015}" destId="{16FE1618-AEEE-4CFD-9BF7-C4E257EE7FFC}" srcOrd="2" destOrd="0" presId="urn:microsoft.com/office/officeart/2018/2/layout/IconCircleList"/>
    <dgm:cxn modelId="{37366EF2-3076-4F6E-89A8-BFCE887715D3}" type="presParOf" srcId="{16FE1618-AEEE-4CFD-9BF7-C4E257EE7FFC}" destId="{665E8A80-8972-4CA0-B102-CAB8FA4B52E3}" srcOrd="0" destOrd="0" presId="urn:microsoft.com/office/officeart/2018/2/layout/IconCircleList"/>
    <dgm:cxn modelId="{10E62EAC-3D6B-41E3-AAA5-78B7CC568552}" type="presParOf" srcId="{16FE1618-AEEE-4CFD-9BF7-C4E257EE7FFC}" destId="{2AEC9C90-681F-4658-91CC-CC9FC2D2B7E9}" srcOrd="1" destOrd="0" presId="urn:microsoft.com/office/officeart/2018/2/layout/IconCircleList"/>
    <dgm:cxn modelId="{32D2E93E-B6C0-475F-8865-10351C73C562}" type="presParOf" srcId="{16FE1618-AEEE-4CFD-9BF7-C4E257EE7FFC}" destId="{9E3FB0C9-D08B-48FA-BAEE-2EA2A481A602}" srcOrd="2" destOrd="0" presId="urn:microsoft.com/office/officeart/2018/2/layout/IconCircleList"/>
    <dgm:cxn modelId="{12CB5D34-C89A-4983-B081-67B3739099E9}" type="presParOf" srcId="{16FE1618-AEEE-4CFD-9BF7-C4E257EE7FFC}" destId="{2E79DF1B-2A7A-4B2A-BA92-A687702AF92F}" srcOrd="3" destOrd="0" presId="urn:microsoft.com/office/officeart/2018/2/layout/IconCircleList"/>
    <dgm:cxn modelId="{0E3CF8AE-2A2B-4A62-90A3-8DC5E5C7AA0A}" type="presParOf" srcId="{A72A7AC7-AEF0-4AA2-BC33-50B80F4AD015}" destId="{A9F7B9F7-F3A2-43E4-8472-4F1EABBD1ECE}" srcOrd="3" destOrd="0" presId="urn:microsoft.com/office/officeart/2018/2/layout/IconCircleList"/>
    <dgm:cxn modelId="{D34CB2F9-CFEA-4050-88C5-6FE6C4867A43}" type="presParOf" srcId="{A72A7AC7-AEF0-4AA2-BC33-50B80F4AD015}" destId="{42794978-0A22-4C1E-8A66-DBCE0B9884AF}" srcOrd="4" destOrd="0" presId="urn:microsoft.com/office/officeart/2018/2/layout/IconCircleList"/>
    <dgm:cxn modelId="{C07525F3-0792-43E7-822D-3DBDC82E0610}" type="presParOf" srcId="{42794978-0A22-4C1E-8A66-DBCE0B9884AF}" destId="{D249D025-8AF6-45C7-A55B-9E4D0A2EEA45}" srcOrd="0" destOrd="0" presId="urn:microsoft.com/office/officeart/2018/2/layout/IconCircleList"/>
    <dgm:cxn modelId="{568AC323-CF93-498F-92B4-33E34744AA1C}" type="presParOf" srcId="{42794978-0A22-4C1E-8A66-DBCE0B9884AF}" destId="{194B4A6B-29F6-4E7B-9316-F755F2AF45BD}" srcOrd="1" destOrd="0" presId="urn:microsoft.com/office/officeart/2018/2/layout/IconCircleList"/>
    <dgm:cxn modelId="{3832C985-6FC2-4AEA-BACB-D9379D517EA5}" type="presParOf" srcId="{42794978-0A22-4C1E-8A66-DBCE0B9884AF}" destId="{D0C5B49B-DEC5-4AC8-85B7-D8794BB36640}" srcOrd="2" destOrd="0" presId="urn:microsoft.com/office/officeart/2018/2/layout/IconCircleList"/>
    <dgm:cxn modelId="{64302341-0CCC-46D6-AA56-9ADA015699BC}" type="presParOf" srcId="{42794978-0A22-4C1E-8A66-DBCE0B9884AF}" destId="{6A5AA950-C388-42A0-AD31-D1131EF82BA1}" srcOrd="3" destOrd="0" presId="urn:microsoft.com/office/officeart/2018/2/layout/IconCircleList"/>
    <dgm:cxn modelId="{34E569DF-C3E7-47DC-94B8-808FC3C1E5A7}" type="presParOf" srcId="{A72A7AC7-AEF0-4AA2-BC33-50B80F4AD015}" destId="{8B84A2EB-9D8B-47A5-9ECE-A246F8C12EF2}" srcOrd="5" destOrd="0" presId="urn:microsoft.com/office/officeart/2018/2/layout/IconCircleList"/>
    <dgm:cxn modelId="{A63F8C71-D953-4641-B0BC-3A1EE0FC2A04}" type="presParOf" srcId="{A72A7AC7-AEF0-4AA2-BC33-50B80F4AD015}" destId="{2A79A55B-9CC2-45C4-AD57-C05504F09EFF}" srcOrd="6" destOrd="0" presId="urn:microsoft.com/office/officeart/2018/2/layout/IconCircleList"/>
    <dgm:cxn modelId="{78007F67-6E0F-45B5-B354-F4CC4516CF6B}" type="presParOf" srcId="{2A79A55B-9CC2-45C4-AD57-C05504F09EFF}" destId="{90B56CC7-171D-433D-A830-9D219D0CA937}" srcOrd="0" destOrd="0" presId="urn:microsoft.com/office/officeart/2018/2/layout/IconCircleList"/>
    <dgm:cxn modelId="{6AE8A353-B416-4CF1-8BE0-254AC4880143}" type="presParOf" srcId="{2A79A55B-9CC2-45C4-AD57-C05504F09EFF}" destId="{09A8A48A-1ECA-483B-84BE-2038D1FAD13A}" srcOrd="1" destOrd="0" presId="urn:microsoft.com/office/officeart/2018/2/layout/IconCircleList"/>
    <dgm:cxn modelId="{726AB277-3BA0-4C62-B678-919BC844226B}" type="presParOf" srcId="{2A79A55B-9CC2-45C4-AD57-C05504F09EFF}" destId="{A4E3586A-D15B-4B26-B137-4C11405F564D}" srcOrd="2" destOrd="0" presId="urn:microsoft.com/office/officeart/2018/2/layout/IconCircleList"/>
    <dgm:cxn modelId="{5B4E4442-08A2-4B86-B1B2-495F65310B9D}" type="presParOf" srcId="{2A79A55B-9CC2-45C4-AD57-C05504F09EFF}" destId="{068F3540-89DD-400C-BD46-A21D142B16D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1D5A2C-C7D5-4B77-B1B2-7476C016F77D}">
      <dsp:nvSpPr>
        <dsp:cNvPr id="0" name=""/>
        <dsp:cNvSpPr/>
      </dsp:nvSpPr>
      <dsp:spPr>
        <a:xfrm>
          <a:off x="157178" y="193958"/>
          <a:ext cx="1307447" cy="130744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28269C-248A-4B49-9005-6CB87451F7B8}">
      <dsp:nvSpPr>
        <dsp:cNvPr id="0" name=""/>
        <dsp:cNvSpPr/>
      </dsp:nvSpPr>
      <dsp:spPr>
        <a:xfrm>
          <a:off x="431742" y="468522"/>
          <a:ext cx="758319" cy="7583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35BD5B-524A-41BF-8FBB-CA7F5FE1F043}">
      <dsp:nvSpPr>
        <dsp:cNvPr id="0" name=""/>
        <dsp:cNvSpPr/>
      </dsp:nvSpPr>
      <dsp:spPr>
        <a:xfrm>
          <a:off x="1744792" y="193958"/>
          <a:ext cx="3081839" cy="1307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Convert addresses </a:t>
          </a:r>
          <a:r>
            <a:rPr lang="en-US" sz="2100" kern="1200" dirty="0"/>
            <a:t>into their equivalent </a:t>
          </a:r>
          <a:r>
            <a:rPr lang="en-US" sz="2100" b="1" kern="1200" dirty="0"/>
            <a:t>latitude and longitude values</a:t>
          </a:r>
          <a:endParaRPr lang="en-US" sz="2100" kern="1200" dirty="0"/>
        </a:p>
      </dsp:txBody>
      <dsp:txXfrm>
        <a:off x="1744792" y="193958"/>
        <a:ext cx="3081839" cy="1307447"/>
      </dsp:txXfrm>
    </dsp:sp>
    <dsp:sp modelId="{665E8A80-8972-4CA0-B102-CAB8FA4B52E3}">
      <dsp:nvSpPr>
        <dsp:cNvPr id="0" name=""/>
        <dsp:cNvSpPr/>
      </dsp:nvSpPr>
      <dsp:spPr>
        <a:xfrm>
          <a:off x="5363619" y="193958"/>
          <a:ext cx="1307447" cy="130744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EC9C90-681F-4658-91CC-CC9FC2D2B7E9}">
      <dsp:nvSpPr>
        <dsp:cNvPr id="0" name=""/>
        <dsp:cNvSpPr/>
      </dsp:nvSpPr>
      <dsp:spPr>
        <a:xfrm>
          <a:off x="5638183" y="468522"/>
          <a:ext cx="758319" cy="7583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79DF1B-2A7A-4B2A-BA92-A687702AF92F}">
      <dsp:nvSpPr>
        <dsp:cNvPr id="0" name=""/>
        <dsp:cNvSpPr/>
      </dsp:nvSpPr>
      <dsp:spPr>
        <a:xfrm>
          <a:off x="6951233" y="193958"/>
          <a:ext cx="3081839" cy="1307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Location Data Providers - Foursquare API </a:t>
          </a:r>
          <a:r>
            <a:rPr lang="en-US" sz="2100" kern="1200" dirty="0"/>
            <a:t>to explore Neighborhoods</a:t>
          </a:r>
        </a:p>
      </dsp:txBody>
      <dsp:txXfrm>
        <a:off x="6951233" y="193958"/>
        <a:ext cx="3081839" cy="1307447"/>
      </dsp:txXfrm>
    </dsp:sp>
    <dsp:sp modelId="{D249D025-8AF6-45C7-A55B-9E4D0A2EEA45}">
      <dsp:nvSpPr>
        <dsp:cNvPr id="0" name=""/>
        <dsp:cNvSpPr/>
      </dsp:nvSpPr>
      <dsp:spPr>
        <a:xfrm>
          <a:off x="157178" y="2116439"/>
          <a:ext cx="1307447" cy="130744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4B4A6B-29F6-4E7B-9316-F755F2AF45BD}">
      <dsp:nvSpPr>
        <dsp:cNvPr id="0" name=""/>
        <dsp:cNvSpPr/>
      </dsp:nvSpPr>
      <dsp:spPr>
        <a:xfrm>
          <a:off x="431742" y="2391003"/>
          <a:ext cx="758319" cy="75831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5AA950-C388-42A0-AD31-D1131EF82BA1}">
      <dsp:nvSpPr>
        <dsp:cNvPr id="0" name=""/>
        <dsp:cNvSpPr/>
      </dsp:nvSpPr>
      <dsp:spPr>
        <a:xfrm>
          <a:off x="1744792" y="2116439"/>
          <a:ext cx="3081839" cy="1307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K-means clustering algorithm</a:t>
          </a:r>
          <a:endParaRPr lang="en-US" sz="2100" kern="1200" dirty="0"/>
        </a:p>
      </dsp:txBody>
      <dsp:txXfrm>
        <a:off x="1744792" y="2116439"/>
        <a:ext cx="3081839" cy="1307447"/>
      </dsp:txXfrm>
    </dsp:sp>
    <dsp:sp modelId="{90B56CC7-171D-433D-A830-9D219D0CA937}">
      <dsp:nvSpPr>
        <dsp:cNvPr id="0" name=""/>
        <dsp:cNvSpPr/>
      </dsp:nvSpPr>
      <dsp:spPr>
        <a:xfrm>
          <a:off x="5363619" y="2116439"/>
          <a:ext cx="1307447" cy="130744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A8A48A-1ECA-483B-84BE-2038D1FAD13A}">
      <dsp:nvSpPr>
        <dsp:cNvPr id="0" name=""/>
        <dsp:cNvSpPr/>
      </dsp:nvSpPr>
      <dsp:spPr>
        <a:xfrm>
          <a:off x="5638183" y="2391003"/>
          <a:ext cx="758319" cy="75831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8F3540-89DD-400C-BD46-A21D142B16DB}">
      <dsp:nvSpPr>
        <dsp:cNvPr id="0" name=""/>
        <dsp:cNvSpPr/>
      </dsp:nvSpPr>
      <dsp:spPr>
        <a:xfrm>
          <a:off x="6951233" y="2116439"/>
          <a:ext cx="3081839" cy="1307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Folium library</a:t>
          </a:r>
          <a:r>
            <a:rPr lang="en-US" sz="2100" kern="1200" dirty="0"/>
            <a:t> to visualize the neighborhoods of Manhattan City and their emerging clusters</a:t>
          </a:r>
        </a:p>
      </dsp:txBody>
      <dsp:txXfrm>
        <a:off x="6951233" y="2116439"/>
        <a:ext cx="3081839" cy="13074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21T18:55:55.84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1651 516,'-2'-7,"-1"1,0 0,0 0,0 0,-1 0,0 1,0-1,0 1,-1 0,1 0,-1 1,-5-4,-223-223,219 217,-1 2,-1-1,0 2,0 0,-1 1,-9-4,-111-45,85 38,17 10,1 2,-2 1,1 1,-1 2,0 2,0 1,0 2,0 2,-27 4,30-1,1 3,1 0,-1 2,2 1,-1 2,1 0,-9 9,34-20,-52 22,38-16,1 0,0 1,0 0,-10 8,3 3,0 0,1 2,2 1,0 0,1 2,1 1,2 0,1 1,-3 8,14-22,0 0,1 0,0 1,2-1,-1 1,2 0,0 0,0 0,1 1,0 37,5 46,0-15,-3-38,2 0,2-1,2 4,-2-25,1 0,0 0,2 0,1-1,1-1,9 15,11 25,-2 1,-3 1,4 20,-6-17,-15-40,-2 0,-1 1,2 21,7 34,-6-29,-1 1,-3-1,-3 1,-2 18,0 11,6 18,14 14,-4-31,-14-77,20 145,1 146,-16-203,4-1,13 50,-6-40,3 87,-18 302,-4-244,-5-101,-16 82,17-172,-4 30,-3-1,-4 0,-4-1,-30 77,20-69,3 2,-7 58,-10 38,36-151,1 0,2 0,2 0,2 4,3 168,2-79,-1-94,3-1,0 1,8 20,-2-5,69 297,-46-204,-20-98,-3 1,-1 0,1 40,-10-70,1 0,1-1,1 1,1-1,1 1,1-1,6 12,-7-19,0-1,1 1,1-2,0 1,0-1,1 0,1-1,0 0,0 0,1-1,9 6,5 1,-1-1,2-1,0-1,0-2,1-1,0 0,1-2,0-2,0 0,1-2,0-1,-1-1,15-2,-8 0,9 0,0-2,31-5,-60 4,0 0,0-1,0-1,0 0,-1-1,1-1,-2 0,1-1,6-5,8-8,-2-2,-1-1,0-1,-2-1,-1-1,-1-1,-1 0,-2-2,11-24,30-45,-23 41,18-43,-45 82,-1-1,-1 1,-1-2,0 1,-2-1,0 1,-1-12,2-121,-9-21,1-8,3 111,3 1,3-1,8-30,-2 15,-5-1,-3 0,-8-83,1 14,0 5,0 25,10-66,11 81,-10 74,-2 0,0-13,1-15,2 1,5-3,-7 30,11-37,-11 50,-1-1,-1 0,1-24,-5-93,-3 96,2-1,2 0,3 1,4-16,5-30,-5 0,-3-1,-5 1,-5-39,1-34,3 151,-1 0,0 0,-1 1,0-1,-1 0,-1 1,0-1,-1 1,0 0,-1 1,-1-1,0 1,0 0,-7-7,-19-21,3-2,1-1,-21-43,44 72,1-1,0 1,1-1,0 0,1 0,1 0,1 0,0-3,0-39,4-34,1 9,-6-71,-1 51,9-72,-1 151,0-1,1 1,1 1,1-1,1 1,3-3,19-51,35-114,-46 126,-4 17,-2-1,-2 0,-3-1,-1 0,0-38,-6 29,0 24,-1-1,-2 0,-2 1,-1-1,-2-2,2 23,-1 0,-1 1,0-1,-1 1,-1 0,-19-39,18 32,1-1,1 0,0 0,2-1,0 0,2 0,-1-14,3 11,-2 1,-1 0,0 0,-2 0,-1 1,0-1,-3-1,-1 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21T20:11:13.602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1 119,'549'0,"-510"-2,0-1,0-3,5-2,-1 0,0 2,22 0,-37 5,9 1,1-2,-1-2,18-4,13-3,0 3,1 4,-1 2,33 5,2-1,45-7,-27-13,-78 10,-1 2,26 0,523 4,-284 5,-274-3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DE4E33-573F-4941-9234-AC6F595F2634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134AF3-CFF9-4CF6-AE11-1F6F4BC25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91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C6A24-24F4-4C99-B91D-619FCB6862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7B70FC-2D10-464E-B153-28E8D6BAB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16E89-F93F-453C-89AC-F88BFFB80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DCB9C-0653-475D-A815-72A4DD521584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4CFB8-15DC-41D0-B830-F090C68BA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C764D-E901-4EA3-AD6F-2BC65AD37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877B3-BCCB-480E-8B5D-65D84B909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58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80476-B198-4690-B04C-336CF0FF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D08414-88F0-46BC-BB1B-812CEC13B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DCD48-FCD0-4D3E-9120-BBEBA1989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DCB9C-0653-475D-A815-72A4DD521584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A1E2D-36ED-4AFD-AEDC-E90EA8D15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10C38-7F8A-4FCD-A16B-438827FED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877B3-BCCB-480E-8B5D-65D84B909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795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93A2FB-7758-4673-97B5-D3C030840F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58E8A3-5B55-48EE-AA1E-EA8D1290DB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17E9E-1773-4115-98E2-67F8F5914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DCB9C-0653-475D-A815-72A4DD521584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1FD68-2374-49F3-B8EC-C05BB87C4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CDC0C-F4E5-4DC6-AC4B-05BA3D660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877B3-BCCB-480E-8B5D-65D84B909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177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62C8F-B1E9-4B3F-AAF5-0F3647746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56BAB-FF61-4C57-8962-8D13ADB87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68806-9220-4F91-8CE0-D18CCAA16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DCB9C-0653-475D-A815-72A4DD521584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D80A5-B94F-480D-80E6-FB3DD9047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C0908-6263-4404-B110-AB1AFD697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877B3-BCCB-480E-8B5D-65D84B909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842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BD8EA-DA75-4EB1-8C0D-C651C62F5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73F8C2-FE5F-4D40-B48F-081697C091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7E75-33E3-4553-9BF3-95E01022A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DCB9C-0653-475D-A815-72A4DD521584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DB5BC-FD41-43C7-9201-EBF9AA1F3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7425D-22AB-4813-AC3E-81BB4C766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877B3-BCCB-480E-8B5D-65D84B909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331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E875E-0FA8-4607-B2C5-1C79438E4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81344-7BA2-4294-A4EF-CAFFDDEB76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5BAC55-DAE2-446D-8A2B-F48762BA71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52B0F8-2FFE-47F8-AB7B-A60DD57CC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DCB9C-0653-475D-A815-72A4DD521584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B045EE-CC4C-49D9-A313-B688D6D5B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87EBC6-F18F-4C9C-9D22-518A49D90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877B3-BCCB-480E-8B5D-65D84B909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032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D3EE6-7551-4EF8-8994-05D74E32C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F0CD8C-89FA-4548-94B3-D33EB2D53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DC3ECE-D0FF-49A6-BEDD-4E79EF1767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6419E7-D6BC-4981-840E-58F415F899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EFDAC3-F179-4ECE-B31F-55E366B5A0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5A2967-7834-4BE0-9244-B17277370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DCB9C-0653-475D-A815-72A4DD521584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00F22E-1472-4041-8299-BC868988A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158748-B413-4972-998C-CD1A94A44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877B3-BCCB-480E-8B5D-65D84B909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897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03515-836C-4164-B683-B914A6710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1230F4-CC7B-4F80-A3EC-9EE503551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DCB9C-0653-475D-A815-72A4DD521584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92341E-A263-4FDF-B65D-206BAC973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6E1609-AF40-4F57-988A-97E783A14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877B3-BCCB-480E-8B5D-65D84B909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425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B370CD-6A14-45E7-8A30-F5136A069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DCB9C-0653-475D-A815-72A4DD521584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46D19C-118A-45DA-82E6-2CDA18772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C3149-7FCF-4D78-BE56-CF998F109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877B3-BCCB-480E-8B5D-65D84B909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468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A980E-BD7D-42D0-8D63-B15D3FA37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F5427-B1F7-4D9D-9008-0A0CFBF00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49923-1664-4E94-ABD6-48B65D278A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CC29FB-001C-426A-A16B-9EA646B09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DCB9C-0653-475D-A815-72A4DD521584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C56A06-1F28-47CE-81CD-FEDBD78CB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BCD71-8937-4914-B7FF-5D3B4419B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877B3-BCCB-480E-8B5D-65D84B909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342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D32B7-1F57-45F5-AB4A-8DD0A87E9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9EEC42-EBB5-4E1D-902C-BBD16509E8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D3963C-6399-4BB2-BE6A-E43560AE93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6DE9B6-CEED-4CAE-A615-4123AB32F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DCB9C-0653-475D-A815-72A4DD521584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979A5-1C2A-4BD6-A29F-654A0C0CD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2BEF80-BF38-4CB2-A2B2-9B95BC8EF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877B3-BCCB-480E-8B5D-65D84B909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03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E5C989-3DBC-4406-8997-22A2C7FC0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4DDAF-5C51-4908-92C9-3AFAB4ED7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097E3-42CC-45C5-B143-23A18FDA9B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DCB9C-0653-475D-A815-72A4DD521584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E1016-5B25-4D61-91F8-044BC07AB6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4EFAB-17C1-4F50-B3EB-72BFF53553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877B3-BCCB-480E-8B5D-65D84B909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862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andipanweb.wordpress.com/2017/03/19/hard-soft-clustering-with-k-means-weighted-k-means-and-gmm-em/" TargetMode="External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_fit=scale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customXml" Target="../ink/ink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hanacademy.org/" TargetMode="External"/><Relationship Id="rId3" Type="http://schemas.openxmlformats.org/officeDocument/2006/relationships/hyperlink" Target="https://www.coursera.org/learn/applied-data-science-capstone" TargetMode="External"/><Relationship Id="rId7" Type="http://schemas.openxmlformats.org/officeDocument/2006/relationships/hyperlink" Target="https://www.coursera.org/specializations/deep-learning" TargetMode="External"/><Relationship Id="rId2" Type="http://schemas.openxmlformats.org/officeDocument/2006/relationships/hyperlink" Target="https://www.coursera.org/learn/machine-learn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urse18.fast.ai/ml" TargetMode="External"/><Relationship Id="rId5" Type="http://schemas.openxmlformats.org/officeDocument/2006/relationships/hyperlink" Target="https://course.fast.ai/" TargetMode="External"/><Relationship Id="rId10" Type="http://schemas.openxmlformats.org/officeDocument/2006/relationships/hyperlink" Target="https://github.com/SriramyaK/Clustering-Neighborhoods-of-Manhattan-NYC" TargetMode="External"/><Relationship Id="rId4" Type="http://schemas.openxmlformats.org/officeDocument/2006/relationships/hyperlink" Target="https://www.kaggle.com/competitions" TargetMode="External"/><Relationship Id="rId9" Type="http://schemas.openxmlformats.org/officeDocument/2006/relationships/hyperlink" Target="https://medium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lentrics/coursera_capstone/blob/master/Capstone_final_project.pdf" TargetMode="External"/><Relationship Id="rId2" Type="http://schemas.openxmlformats.org/officeDocument/2006/relationships/hyperlink" Target="https://www.linkedin.com/pulse/housing-sales-prices-venues-data-analysis-ofistanbul-sercan-y%C4%B1ld%C4%B1z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SriramyaK/Smart-City-Survey-using-Unsupervised-Learning/blob/master/Vizag%20Smart%20City%20to%20modernize%20itself%20as%20San%20Francisco%20report%20Ver%201.1.pdf" TargetMode="External"/><Relationship Id="rId4" Type="http://schemas.openxmlformats.org/officeDocument/2006/relationships/hyperlink" Target="https://github.com/crismag/Coursera_Capstone/blob/master/Finals/Singapore_BOTN_final.pdf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ps/documentation/geocoding/" TargetMode="External"/><Relationship Id="rId7" Type="http://schemas.openxmlformats.org/officeDocument/2006/relationships/image" Target="../media/image16.png"/><Relationship Id="rId2" Type="http://schemas.openxmlformats.org/officeDocument/2006/relationships/hyperlink" Target="https://wiki.openstreetmap.org/wiki/Nominatim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nominatim.openstreetmap.org/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png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AD63A-0372-40F1-99B9-2E46441D12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9932" y="1962125"/>
            <a:ext cx="9444111" cy="1466875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Clustering &amp; Segmentation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A744A4-E445-46BE-8695-F08919D963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3944" y="3445471"/>
            <a:ext cx="9716086" cy="165576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Using Unsupervised Learning  </a:t>
            </a:r>
          </a:p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K-means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4D8294-2356-4DC1-A13D-838253C11006}"/>
              </a:ext>
            </a:extLst>
          </p:cNvPr>
          <p:cNvSpPr/>
          <p:nvPr/>
        </p:nvSpPr>
        <p:spPr>
          <a:xfrm>
            <a:off x="4391098" y="4968636"/>
            <a:ext cx="36817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By Sriramya Kannepalli 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D9B96E05-BF69-4188-9525-2AFB49A93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372" y="299563"/>
            <a:ext cx="7936543" cy="196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03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screenshot of text&#10;&#10;Description automatically generated">
            <a:extLst>
              <a:ext uri="{FF2B5EF4-FFF2-40B4-BE49-F238E27FC236}">
                <a16:creationId xmlns:a16="http://schemas.microsoft.com/office/drawing/2014/main" id="{3550DFAB-398F-4AF0-BDB9-765884120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919" y="1213644"/>
            <a:ext cx="5380980" cy="2851919"/>
          </a:xfrm>
          <a:prstGeom prst="rect">
            <a:avLst/>
          </a:prstGeom>
        </p:spPr>
      </p:pic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78EB39EF-2EE9-4597-9D83-E50FC1338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103" y="1213644"/>
            <a:ext cx="5294715" cy="31768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1392ED-C54E-43AC-852C-80326D0A2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15" y="5078863"/>
            <a:ext cx="11272970" cy="11309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3D5B42-ACF9-4FA8-9C72-6AEC7994B010}"/>
              </a:ext>
            </a:extLst>
          </p:cNvPr>
          <p:cNvSpPr txBox="1"/>
          <p:nvPr/>
        </p:nvSpPr>
        <p:spPr>
          <a:xfrm flipH="1">
            <a:off x="459515" y="4709531"/>
            <a:ext cx="1528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Python Code:</a:t>
            </a:r>
          </a:p>
        </p:txBody>
      </p:sp>
    </p:spTree>
    <p:extLst>
      <p:ext uri="{BB962C8B-B14F-4D97-AF65-F5344CB8AC3E}">
        <p14:creationId xmlns:p14="http://schemas.microsoft.com/office/powerpoint/2010/main" val="2876581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F7A3ED-D366-42E1-A80F-A18CD9D498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191"/>
          <a:stretch/>
        </p:blipFill>
        <p:spPr>
          <a:xfrm>
            <a:off x="643467" y="1079564"/>
            <a:ext cx="10905066" cy="55710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8AF9F4-27A5-4B1B-9D6B-FE8B46A99DBB}"/>
              </a:ext>
            </a:extLst>
          </p:cNvPr>
          <p:cNvSpPr txBox="1"/>
          <p:nvPr/>
        </p:nvSpPr>
        <p:spPr>
          <a:xfrm flipH="1">
            <a:off x="643467" y="449240"/>
            <a:ext cx="1528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Python Code:</a:t>
            </a:r>
          </a:p>
        </p:txBody>
      </p:sp>
    </p:spTree>
    <p:extLst>
      <p:ext uri="{BB962C8B-B14F-4D97-AF65-F5344CB8AC3E}">
        <p14:creationId xmlns:p14="http://schemas.microsoft.com/office/powerpoint/2010/main" val="1337867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AEBF26-175D-42B8-8C5F-147499432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81" y="1070903"/>
            <a:ext cx="11054637" cy="41060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FFC6730-A86D-4093-88B4-A3DFC6015C30}"/>
              </a:ext>
            </a:extLst>
          </p:cNvPr>
          <p:cNvSpPr/>
          <p:nvPr/>
        </p:nvSpPr>
        <p:spPr>
          <a:xfrm>
            <a:off x="9973993" y="2656448"/>
            <a:ext cx="1434905" cy="23375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41047B-EF92-42F3-A22A-4E1862BEE12D}"/>
              </a:ext>
            </a:extLst>
          </p:cNvPr>
          <p:cNvSpPr/>
          <p:nvPr/>
        </p:nvSpPr>
        <p:spPr>
          <a:xfrm>
            <a:off x="982393" y="2656448"/>
            <a:ext cx="1310641" cy="23375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244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F6F829-5095-4884-A3B8-11F8C365D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03" y="464233"/>
            <a:ext cx="11231779" cy="589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77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CBE7D3-C3CD-45E4-9C85-8DB339FF3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41" y="288973"/>
            <a:ext cx="11388228" cy="616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507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C3CF07-3822-43DA-AA8B-418EC3788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662820"/>
            <a:ext cx="10905066" cy="31079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80BCF8-EDC9-4C7D-AB06-A376E7EEB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37" y="917766"/>
            <a:ext cx="10403810" cy="144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653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44D10E-9239-4C3D-9008-F94384104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" y="126609"/>
            <a:ext cx="11896725" cy="673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87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84AF9B-F719-4159-8B07-C4E63ABDB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1" y="160446"/>
            <a:ext cx="11943246" cy="654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058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1B8F83-DFBE-4875-B543-E913FB242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852" y="80889"/>
            <a:ext cx="8721970" cy="65414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187BE6-4631-4897-AAEE-74CD0A412674}"/>
              </a:ext>
            </a:extLst>
          </p:cNvPr>
          <p:cNvSpPr txBox="1"/>
          <p:nvPr/>
        </p:nvSpPr>
        <p:spPr>
          <a:xfrm flipH="1">
            <a:off x="5514169" y="6277653"/>
            <a:ext cx="1528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linkClick r:id="rId3"/>
              </a:rPr>
              <a:t>Fig: Source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71770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FE4B00-A624-48EE-AFA7-CDE766D8C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861397"/>
            <a:ext cx="10905066" cy="31352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2CA7A4-FA40-4FC6-B52E-9C26DE4D221F}"/>
              </a:ext>
            </a:extLst>
          </p:cNvPr>
          <p:cNvSpPr/>
          <p:nvPr/>
        </p:nvSpPr>
        <p:spPr>
          <a:xfrm>
            <a:off x="2110154" y="1716258"/>
            <a:ext cx="9438379" cy="34887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79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rawing of a house&#10;&#10;Description automatically generated">
            <a:extLst>
              <a:ext uri="{FF2B5EF4-FFF2-40B4-BE49-F238E27FC236}">
                <a16:creationId xmlns:a16="http://schemas.microsoft.com/office/drawing/2014/main" id="{EA63F333-0E6B-4478-AF36-559B574987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6" r="-3" b="5066"/>
          <a:stretch/>
        </p:blipFill>
        <p:spPr>
          <a:xfrm>
            <a:off x="575933" y="321731"/>
            <a:ext cx="5066195" cy="27231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F701B0-62AA-48F5-A9A2-F6CB9D46AB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13" r="-3" b="-3"/>
          <a:stretch/>
        </p:blipFill>
        <p:spPr>
          <a:xfrm>
            <a:off x="509132" y="3489159"/>
            <a:ext cx="4878793" cy="2595108"/>
          </a:xfrm>
          <a:prstGeom prst="rect">
            <a:avLst/>
          </a:prstGeom>
        </p:spPr>
      </p:pic>
      <p:pic>
        <p:nvPicPr>
          <p:cNvPr id="5" name="Picture 4" descr="A dining room table&#10;&#10;Description automatically generated">
            <a:extLst>
              <a:ext uri="{FF2B5EF4-FFF2-40B4-BE49-F238E27FC236}">
                <a16:creationId xmlns:a16="http://schemas.microsoft.com/office/drawing/2014/main" id="{95E0FCEC-E65E-4841-A6F6-EA10A25857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20310"/>
          <a:stretch/>
        </p:blipFill>
        <p:spPr>
          <a:xfrm>
            <a:off x="6124136" y="3489160"/>
            <a:ext cx="5111913" cy="25951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8A4D54-7E3B-4887-9673-E035476DA063}"/>
              </a:ext>
            </a:extLst>
          </p:cNvPr>
          <p:cNvSpPr txBox="1"/>
          <p:nvPr/>
        </p:nvSpPr>
        <p:spPr>
          <a:xfrm>
            <a:off x="509132" y="3059668"/>
            <a:ext cx="50661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Housing  Sale Prices and Venue Data Analysis</a:t>
            </a:r>
          </a:p>
        </p:txBody>
      </p:sp>
      <p:pic>
        <p:nvPicPr>
          <p:cNvPr id="11" name="Picture 10" descr="A person standing on a sandy beach&#10;&#10;Description automatically generated">
            <a:extLst>
              <a:ext uri="{FF2B5EF4-FFF2-40B4-BE49-F238E27FC236}">
                <a16:creationId xmlns:a16="http://schemas.microsoft.com/office/drawing/2014/main" id="{C9571554-01FE-41BA-B4A7-D47FEB23C8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73" b="-3"/>
          <a:stretch/>
        </p:blipFill>
        <p:spPr>
          <a:xfrm>
            <a:off x="6141718" y="293535"/>
            <a:ext cx="5066195" cy="27231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5E3ABB-8F27-4612-9957-777B11D21E50}"/>
              </a:ext>
            </a:extLst>
          </p:cNvPr>
          <p:cNvSpPr txBox="1"/>
          <p:nvPr/>
        </p:nvSpPr>
        <p:spPr>
          <a:xfrm>
            <a:off x="6549875" y="3044899"/>
            <a:ext cx="3783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Holiday Venue Recommendations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5C653-9D3F-4A3F-9240-E6826FA1F0F0}"/>
              </a:ext>
            </a:extLst>
          </p:cNvPr>
          <p:cNvSpPr txBox="1"/>
          <p:nvPr/>
        </p:nvSpPr>
        <p:spPr>
          <a:xfrm>
            <a:off x="1858461" y="6166934"/>
            <a:ext cx="2876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City Development Ideas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BA9AB9-A220-401B-B902-7714938ECE4C}"/>
              </a:ext>
            </a:extLst>
          </p:cNvPr>
          <p:cNvSpPr txBox="1"/>
          <p:nvPr/>
        </p:nvSpPr>
        <p:spPr>
          <a:xfrm>
            <a:off x="7005712" y="6195133"/>
            <a:ext cx="3297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New Restaurant Locations</a:t>
            </a:r>
          </a:p>
        </p:txBody>
      </p:sp>
    </p:spTree>
    <p:extLst>
      <p:ext uri="{BB962C8B-B14F-4D97-AF65-F5344CB8AC3E}">
        <p14:creationId xmlns:p14="http://schemas.microsoft.com/office/powerpoint/2010/main" val="29845166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BC44D9-B752-46FA-8043-2DDC28FB8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" y="314325"/>
            <a:ext cx="11610975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07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2C07D2-8495-4809-B3E4-A6874D4ED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93" y="2228803"/>
            <a:ext cx="9772641" cy="4572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011868-C4D5-4AD7-B1F2-26EC76114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92" y="89781"/>
            <a:ext cx="9772641" cy="212495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CA75D11-ABE4-400B-96CA-4A1EC8EF7DC3}"/>
                  </a:ext>
                </a:extLst>
              </p14:cNvPr>
              <p14:cNvContentPartPr/>
              <p14:nvPr/>
            </p14:nvContentPartPr>
            <p14:xfrm>
              <a:off x="2978695" y="3879443"/>
              <a:ext cx="667440" cy="27478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CA75D11-ABE4-400B-96CA-4A1EC8EF7D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69695" y="3870443"/>
                <a:ext cx="685080" cy="276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1179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03A22C-0E23-44E0-9D60-8A0E78515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2" y="478301"/>
            <a:ext cx="12098149" cy="640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370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C885A1-F405-4BAA-A693-D7DF6068A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57038"/>
            <a:ext cx="10905066" cy="414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69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807B3C-707C-4636-ABB3-1D04869EE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14" y="1007928"/>
            <a:ext cx="11401633" cy="48421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511D94-3566-4365-AAA8-2D6E496C2BEC}"/>
              </a:ext>
            </a:extLst>
          </p:cNvPr>
          <p:cNvSpPr txBox="1"/>
          <p:nvPr/>
        </p:nvSpPr>
        <p:spPr>
          <a:xfrm flipH="1">
            <a:off x="540214" y="413919"/>
            <a:ext cx="1528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Python Code: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F975608-7E5D-4A16-B99A-5FAD419039EA}"/>
                  </a:ext>
                </a:extLst>
              </p14:cNvPr>
              <p14:cNvContentPartPr/>
              <p14:nvPr/>
            </p14:nvContentPartPr>
            <p14:xfrm>
              <a:off x="2053689" y="1532243"/>
              <a:ext cx="1039680" cy="432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F975608-7E5D-4A16-B99A-5FAD419039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45049" y="1523243"/>
                <a:ext cx="1057320" cy="6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6571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B63AF-0602-47C2-B5D8-09E830F05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" y="239089"/>
            <a:ext cx="10515600" cy="746223"/>
          </a:xfrm>
        </p:spPr>
        <p:txBody>
          <a:bodyPr/>
          <a:lstStyle/>
          <a:p>
            <a:pPr algn="ctr"/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Clustering of Manhattan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576BBF4-BBDA-488D-A376-7ACEBE78A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5237" y="1111348"/>
            <a:ext cx="7287065" cy="550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95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E5AD-9F8C-4387-BD07-3524AEC1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9952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C8D72-3DC4-4807-9C27-8DB5FD944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hlinkClick r:id="rId2"/>
              </a:rPr>
              <a:t>https://www.coursera.org/learn/machine-learning</a:t>
            </a:r>
            <a:endParaRPr lang="en-US" dirty="0"/>
          </a:p>
          <a:p>
            <a:r>
              <a:rPr lang="en-US" dirty="0">
                <a:hlinkClick r:id="rId3"/>
              </a:rPr>
              <a:t>https://www.coursera.org/learn/applied-data-science-capstone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Free Learning Resources for Machine Learning and Deep Learning:</a:t>
            </a:r>
          </a:p>
          <a:p>
            <a:r>
              <a:rPr lang="en-US" dirty="0">
                <a:hlinkClick r:id="rId4"/>
              </a:rPr>
              <a:t>https://www.kaggle.com/competitions</a:t>
            </a:r>
            <a:endParaRPr lang="en-US" dirty="0"/>
          </a:p>
          <a:p>
            <a:r>
              <a:rPr lang="en-US" dirty="0">
                <a:hlinkClick r:id="rId5"/>
              </a:rPr>
              <a:t>https://course.fast.ai/</a:t>
            </a:r>
            <a:endParaRPr lang="en-US" dirty="0"/>
          </a:p>
          <a:p>
            <a:r>
              <a:rPr lang="en-US" dirty="0">
                <a:hlinkClick r:id="rId6"/>
              </a:rPr>
              <a:t>http://course18.fast.ai/ml</a:t>
            </a:r>
            <a:endParaRPr lang="en-US" dirty="0"/>
          </a:p>
          <a:p>
            <a:r>
              <a:rPr lang="en-US" dirty="0">
                <a:hlinkClick r:id="rId7"/>
              </a:rPr>
              <a:t>https://www.coursera.org/specializations/deep-learning</a:t>
            </a:r>
            <a:endParaRPr lang="en-US" dirty="0"/>
          </a:p>
          <a:p>
            <a:r>
              <a:rPr lang="en-US" dirty="0">
                <a:hlinkClick r:id="rId8"/>
              </a:rPr>
              <a:t>https://www.khanacademy.org</a:t>
            </a:r>
            <a:endParaRPr lang="en-US" dirty="0"/>
          </a:p>
          <a:p>
            <a:r>
              <a:rPr lang="en-US" dirty="0">
                <a:hlinkClick r:id="rId9"/>
              </a:rPr>
              <a:t>https://medium.com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Code GitHub Link:  </a:t>
            </a:r>
          </a:p>
          <a:p>
            <a:pPr marL="0" indent="0">
              <a:buNone/>
            </a:pPr>
            <a:r>
              <a:rPr lang="en-US" dirty="0">
                <a:hlinkClick r:id="rId10"/>
              </a:rPr>
              <a:t>https://github.com/SriramyaK/Clustering-Neighborhoods-of-Manhattan-NYC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654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9393E-5F65-44D0-9322-A9028F01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Similar projects using K-means and location providers: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7B537-97D8-465B-8BD4-646F40CDB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b="1" dirty="0">
                <a:hlinkClick r:id="rId2"/>
              </a:rPr>
              <a:t>Housing Sales Prices &amp; Venues Data Analysis of Istanbul</a:t>
            </a:r>
            <a:endParaRPr lang="en-US" b="1" dirty="0"/>
          </a:p>
          <a:p>
            <a:r>
              <a:rPr lang="en-US" b="1" dirty="0">
                <a:hlinkClick r:id="rId3"/>
              </a:rPr>
              <a:t>Best Neighborhood in Dubai to open a  New Mexican Restaurant</a:t>
            </a:r>
            <a:endParaRPr lang="en-US" b="1" dirty="0"/>
          </a:p>
          <a:p>
            <a:r>
              <a:rPr lang="en-US" b="1" dirty="0">
                <a:hlinkClick r:id="rId4"/>
              </a:rPr>
              <a:t>Singapore Visitors and Expatriates Venue Recommendation</a:t>
            </a:r>
            <a:endParaRPr lang="en-US" b="1" dirty="0"/>
          </a:p>
          <a:p>
            <a:r>
              <a:rPr lang="en-US" b="1" dirty="0">
                <a:hlinkClick r:id="rId5"/>
              </a:rPr>
              <a:t>Smart City Urban Development plan  - Vizag City to model itself as San Francisco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800692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6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96367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433BD-BDD5-42C2-8B68-2045DFB59729}"/>
              </a:ext>
            </a:extLst>
          </p:cNvPr>
          <p:cNvSpPr txBox="1">
            <a:spLocks/>
          </p:cNvSpPr>
          <p:nvPr/>
        </p:nvSpPr>
        <p:spPr>
          <a:xfrm>
            <a:off x="804673" y="1120285"/>
            <a:ext cx="3348227" cy="28098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i="1" kern="12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FEF0CE-1E56-40D6-B5B5-17FF6D23F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965" y="1145412"/>
            <a:ext cx="6089568" cy="45671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45464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C9934-58C6-4D75-9B6D-93E0FE8B8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 b="1" dirty="0"/>
              <a:t>Let’s get started -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9735A67D-AC00-4B2D-AAD1-5501E0BDE5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4594828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043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6AEBCD-3930-4E1A-AD4D-0547F4FC877C}"/>
              </a:ext>
            </a:extLst>
          </p:cNvPr>
          <p:cNvSpPr/>
          <p:nvPr/>
        </p:nvSpPr>
        <p:spPr>
          <a:xfrm>
            <a:off x="954258" y="654582"/>
            <a:ext cx="1028348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Geopy is a Python 2 and 3 client for several popular geocoding web services.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Geopy makes it easy for Python developers to locate the coordinates of addresses, cities, countries, and landmarks across the globe using third-party geocoders and other data sources.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Geopy includes geocoder classes for the 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OpenStreetMap Nominatim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, 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Geocoding API (V3)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8C300B-90AE-4061-8D0A-80C3EC3C0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810" y="3967621"/>
            <a:ext cx="4962525" cy="2019300"/>
          </a:xfrm>
          <a:prstGeom prst="rect">
            <a:avLst/>
          </a:prstGeom>
        </p:spPr>
      </p:pic>
      <p:pic>
        <p:nvPicPr>
          <p:cNvPr id="8" name="Picture 7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D4D7DF3E-FEEF-4EC2-91CF-23C5FD2D0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906" y="3967621"/>
            <a:ext cx="2274587" cy="22745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2EF396-FC9E-401F-9A59-6B4D66EB179A}"/>
              </a:ext>
            </a:extLst>
          </p:cNvPr>
          <p:cNvSpPr/>
          <p:nvPr/>
        </p:nvSpPr>
        <p:spPr>
          <a:xfrm>
            <a:off x="8965493" y="4146274"/>
            <a:ext cx="29938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inheri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Nominatim</a:t>
            </a:r>
            <a:endParaRPr lang="en-US" sz="4800" b="0" i="0" u="none" strike="noStrike" dirty="0">
              <a:effectLst/>
              <a:latin typeface="inherit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F8439B-3E0F-4E24-9EA3-A7A358566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5809" y="5679543"/>
            <a:ext cx="4962525" cy="1047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457F81-D241-450F-B7F8-9435FE2670FE}"/>
              </a:ext>
            </a:extLst>
          </p:cNvPr>
          <p:cNvSpPr txBox="1"/>
          <p:nvPr/>
        </p:nvSpPr>
        <p:spPr>
          <a:xfrm flipH="1">
            <a:off x="2651885" y="5679543"/>
            <a:ext cx="1528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Python Code:</a:t>
            </a:r>
          </a:p>
        </p:txBody>
      </p:sp>
    </p:spTree>
    <p:extLst>
      <p:ext uri="{BB962C8B-B14F-4D97-AF65-F5344CB8AC3E}">
        <p14:creationId xmlns:p14="http://schemas.microsoft.com/office/powerpoint/2010/main" val="140512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4CCC5FCC-7E17-4C4C-928A-E82724DDB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85" y="86413"/>
            <a:ext cx="9028217" cy="5445430"/>
          </a:xfrm>
          <a:prstGeom prst="rect">
            <a:avLst/>
          </a:prstGeom>
        </p:spPr>
      </p:pic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A67929EB-51E9-4667-A4A5-E5D9A698F319}"/>
              </a:ext>
            </a:extLst>
          </p:cNvPr>
          <p:cNvSpPr/>
          <p:nvPr/>
        </p:nvSpPr>
        <p:spPr>
          <a:xfrm>
            <a:off x="7554351" y="104275"/>
            <a:ext cx="4359164" cy="3862815"/>
          </a:xfrm>
          <a:prstGeom prst="wedgeEllipseCallout">
            <a:avLst>
              <a:gd name="adj1" fmla="val -71199"/>
              <a:gd name="adj2" fmla="val -31697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“Geocoding is the computational process of transforming a physical address description to a location on the Earth's surface. Reverse geocoding, on the other hand, converts geographic coordinates to a description of a location, usually the name of a place or an addressable location.”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933693-5C77-42A9-9FA8-BADE98D5C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584" y="5549705"/>
            <a:ext cx="7052118" cy="12040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CD03B2-670F-4525-AF84-4802D5F78DD0}"/>
              </a:ext>
            </a:extLst>
          </p:cNvPr>
          <p:cNvSpPr txBox="1"/>
          <p:nvPr/>
        </p:nvSpPr>
        <p:spPr>
          <a:xfrm flipH="1">
            <a:off x="457325" y="5887329"/>
            <a:ext cx="1528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Python Code:</a:t>
            </a:r>
          </a:p>
        </p:txBody>
      </p:sp>
    </p:spTree>
    <p:extLst>
      <p:ext uri="{BB962C8B-B14F-4D97-AF65-F5344CB8AC3E}">
        <p14:creationId xmlns:p14="http://schemas.microsoft.com/office/powerpoint/2010/main" val="1672491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EBCB09-9F68-4353-AFE3-1DE8D4AEF555}"/>
              </a:ext>
            </a:extLst>
          </p:cNvPr>
          <p:cNvSpPr txBox="1"/>
          <p:nvPr/>
        </p:nvSpPr>
        <p:spPr>
          <a:xfrm>
            <a:off x="379829" y="205627"/>
            <a:ext cx="11113476" cy="74558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New York City - 5 Boroughs &amp; 306 Neighborhoods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18DCC27C-A825-4555-99CD-4E27D0FA3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04" y="1153550"/>
            <a:ext cx="4869143" cy="5111962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EAE2C4B-8F8E-4FAA-B3B3-F9D06B06AE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6903213"/>
              </p:ext>
            </p:extLst>
          </p:nvPr>
        </p:nvGraphicFramePr>
        <p:xfrm>
          <a:off x="5936567" y="1280159"/>
          <a:ext cx="3657184" cy="121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Packager Shell Object" showAsIcon="1" r:id="rId4" imgW="1776960" imgH="488520" progId="Package">
                  <p:embed/>
                </p:oleObj>
              </mc:Choice>
              <mc:Fallback>
                <p:oleObj name="Packager Shell Object" showAsIcon="1" r:id="rId4" imgW="1776960" imgH="488520" progId="Packag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EAE2C4B-8F8E-4FAA-B3B3-F9D06B06AE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36567" y="1280159"/>
                        <a:ext cx="3657184" cy="1218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5A10248-C7B8-4FA3-A256-FD6F5F0806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1613" y="3056206"/>
            <a:ext cx="6135623" cy="7455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722FFB-1D3D-405C-B6AD-C22A88ED95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0647" y="3801793"/>
            <a:ext cx="6206589" cy="87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948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E78BE4-1D4A-43EB-A2AA-B2544F139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4" y="576775"/>
            <a:ext cx="11976988" cy="60783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D91026-0782-413C-9E19-91595B8ADC30}"/>
              </a:ext>
            </a:extLst>
          </p:cNvPr>
          <p:cNvSpPr txBox="1"/>
          <p:nvPr/>
        </p:nvSpPr>
        <p:spPr>
          <a:xfrm flipH="1">
            <a:off x="305842" y="202904"/>
            <a:ext cx="1528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Python Code: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E55DE0-AFFE-4CFA-8D80-BAC98C2B8A40}"/>
              </a:ext>
            </a:extLst>
          </p:cNvPr>
          <p:cNvSpPr/>
          <p:nvPr/>
        </p:nvSpPr>
        <p:spPr>
          <a:xfrm>
            <a:off x="5809957" y="3882683"/>
            <a:ext cx="5416062" cy="1561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“Pandas</a:t>
            </a:r>
            <a:r>
              <a:rPr lang="en-US" dirty="0"/>
              <a:t> is a software </a:t>
            </a:r>
            <a:r>
              <a:rPr lang="en-US" b="1" dirty="0"/>
              <a:t>library</a:t>
            </a:r>
            <a:r>
              <a:rPr lang="en-US" dirty="0"/>
              <a:t> written for the </a:t>
            </a:r>
            <a:r>
              <a:rPr lang="en-US" b="1" dirty="0"/>
              <a:t>Python</a:t>
            </a:r>
            <a:r>
              <a:rPr lang="en-US" dirty="0"/>
              <a:t> programming language for data manipulation and analysis. Offers data structures and operations for manipulating numerical tables and time series.” -  Wiki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E2C1C71-7CD2-477B-AE08-64AF7530A111}"/>
              </a:ext>
            </a:extLst>
          </p:cNvPr>
          <p:cNvCxnSpPr>
            <a:endCxn id="9" idx="1"/>
          </p:cNvCxnSpPr>
          <p:nvPr/>
        </p:nvCxnSpPr>
        <p:spPr>
          <a:xfrm>
            <a:off x="4445391" y="4663440"/>
            <a:ext cx="13645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63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863385-2094-4DA1-B3CC-ED781BD0DC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68" r="1" b="4506"/>
          <a:stretch/>
        </p:blipFill>
        <p:spPr>
          <a:xfrm rot="21600000">
            <a:off x="643467" y="809285"/>
            <a:ext cx="10905066" cy="523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877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2F1C50-515F-4DF5-BDD7-EB40723A4A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7158"/>
          <a:stretch/>
        </p:blipFill>
        <p:spPr>
          <a:xfrm rot="21600000">
            <a:off x="643467" y="415370"/>
            <a:ext cx="10905066" cy="52394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3B528D2-2DC8-4FCF-BECD-AE3A73BB0860}"/>
              </a:ext>
            </a:extLst>
          </p:cNvPr>
          <p:cNvSpPr/>
          <p:nvPr/>
        </p:nvSpPr>
        <p:spPr>
          <a:xfrm>
            <a:off x="895643" y="4866474"/>
            <a:ext cx="1065289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The Foursquare API has a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limit of 950 Regular API Calls per day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and 50 Premium API Calls per day for Sandbox Tier Accounts.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By verifying your account using a credit card, you may upgrade to the Personal Tier to increase this limit to 99,500 Regular API Calls per day and 500 Premium API Calls per day.</a:t>
            </a:r>
          </a:p>
        </p:txBody>
      </p:sp>
    </p:spTree>
    <p:extLst>
      <p:ext uri="{BB962C8B-B14F-4D97-AF65-F5344CB8AC3E}">
        <p14:creationId xmlns:p14="http://schemas.microsoft.com/office/powerpoint/2010/main" val="220319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323</Words>
  <Application>Microsoft Office PowerPoint</Application>
  <PresentationFormat>Widescreen</PresentationFormat>
  <Paragraphs>53</Paragraphs>
  <Slides>28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inherit</vt:lpstr>
      <vt:lpstr>Office Theme</vt:lpstr>
      <vt:lpstr>Package</vt:lpstr>
      <vt:lpstr>Clustering &amp; Segmentation</vt:lpstr>
      <vt:lpstr>PowerPoint Presentation</vt:lpstr>
      <vt:lpstr>Let’s get started -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Clustering of Manhattan</vt:lpstr>
      <vt:lpstr>References:</vt:lpstr>
      <vt:lpstr>Similar projects using K-means and location providers: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 &amp; Segmentation</dc:title>
  <dc:creator>sriramya kannepalli</dc:creator>
  <cp:lastModifiedBy>sriramya kannepalli</cp:lastModifiedBy>
  <cp:revision>1</cp:revision>
  <dcterms:created xsi:type="dcterms:W3CDTF">2019-08-21T20:32:18Z</dcterms:created>
  <dcterms:modified xsi:type="dcterms:W3CDTF">2019-08-21T22:59:53Z</dcterms:modified>
</cp:coreProperties>
</file>